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09/08/1440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214414" y="1357298"/>
            <a:ext cx="7498080" cy="1143000"/>
          </a:xfrm>
        </p:spPr>
        <p:txBody>
          <a:bodyPr>
            <a:normAutofit/>
            <a:scene3d>
              <a:camera prst="perspectiveHeroicExtremeRightFacing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Thyroid gland </a:t>
            </a:r>
            <a:endParaRPr lang="ar-IQ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rmAutofit fontScale="92500" lnSpcReduction="10000"/>
          </a:bodyPr>
          <a:lstStyle/>
          <a:p>
            <a:pPr marL="596646" indent="-514350" algn="l" rtl="0">
              <a:buAutoNum type="arabicParenR" startAt="8"/>
            </a:pPr>
            <a:r>
              <a:rPr lang="en-US" b="1" i="1" dirty="0" smtClean="0">
                <a:solidFill>
                  <a:srgbClr val="C00000"/>
                </a:solidFill>
              </a:rPr>
              <a:t>Protein calorie malnutrition (PCM)</a:t>
            </a:r>
          </a:p>
          <a:p>
            <a:pPr marL="596646" indent="-514350" algn="l" rtl="0"/>
            <a:r>
              <a:rPr lang="en-US" i="1" dirty="0" smtClean="0">
                <a:solidFill>
                  <a:srgbClr val="002060"/>
                </a:solidFill>
              </a:rPr>
              <a:t>PCM associated with lower serum T3 </a:t>
            </a:r>
            <a:r>
              <a:rPr lang="en-US" i="1" dirty="0" err="1" smtClean="0">
                <a:solidFill>
                  <a:srgbClr val="002060"/>
                </a:solidFill>
              </a:rPr>
              <a:t>conc</a:t>
            </a:r>
            <a:r>
              <a:rPr lang="en-US" i="1" dirty="0" smtClean="0">
                <a:solidFill>
                  <a:srgbClr val="002060"/>
                </a:solidFill>
              </a:rPr>
              <a:t> and </a:t>
            </a:r>
            <a:r>
              <a:rPr lang="en-US" i="1" dirty="0" smtClean="0">
                <a:solidFill>
                  <a:srgbClr val="002060"/>
                </a:solidFill>
                <a:cs typeface="Arial"/>
              </a:rPr>
              <a:t>↑ rT3 level due to similar changes in </a:t>
            </a:r>
            <a:r>
              <a:rPr lang="en-US" i="1" dirty="0" err="1" smtClean="0">
                <a:solidFill>
                  <a:srgbClr val="002060"/>
                </a:solidFill>
                <a:cs typeface="Arial"/>
              </a:rPr>
              <a:t>iodothyronine</a:t>
            </a:r>
            <a:r>
              <a:rPr lang="en-US" i="1" dirty="0" smtClean="0">
                <a:solidFill>
                  <a:srgbClr val="002060"/>
                </a:solidFill>
                <a:cs typeface="Arial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cs typeface="Arial"/>
              </a:rPr>
              <a:t>monodeiodination</a:t>
            </a:r>
            <a:r>
              <a:rPr lang="en-US" i="1" dirty="0" smtClean="0">
                <a:solidFill>
                  <a:srgbClr val="002060"/>
                </a:solidFill>
                <a:cs typeface="Arial"/>
              </a:rPr>
              <a:t>.</a:t>
            </a:r>
          </a:p>
          <a:p>
            <a:pPr marL="596646" indent="-514350" algn="l" rtl="0"/>
            <a:r>
              <a:rPr lang="en-US" dirty="0" smtClean="0">
                <a:cs typeface="Arial"/>
              </a:rPr>
              <a:t>Experimental model of protein </a:t>
            </a:r>
            <a:r>
              <a:rPr lang="en-US" dirty="0" smtClean="0"/>
              <a:t>malnutrition in the rat yielding different results from observed in human </a:t>
            </a:r>
          </a:p>
          <a:p>
            <a:pPr marL="596646" indent="-514350" algn="l" rtl="0"/>
            <a:r>
              <a:rPr lang="en-US" dirty="0" smtClean="0"/>
              <a:t>Serum T4 &amp; T3 levels found in both elevated.</a:t>
            </a:r>
          </a:p>
          <a:p>
            <a:pPr marL="596646" indent="-514350" algn="l" rtl="0"/>
            <a:r>
              <a:rPr lang="en-US" i="1" dirty="0" smtClean="0">
                <a:solidFill>
                  <a:srgbClr val="002060"/>
                </a:solidFill>
              </a:rPr>
              <a:t>In the lamb, as in human chronic malnutrition leads to lower rate of T4 utilization.</a:t>
            </a:r>
          </a:p>
          <a:p>
            <a:pPr marL="596646" indent="-514350" algn="l" rtl="0">
              <a:buNone/>
            </a:pP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910158"/>
          </a:xfrm>
        </p:spPr>
        <p:txBody>
          <a:bodyPr/>
          <a:lstStyle/>
          <a:p>
            <a:pPr marL="596646" indent="-514350" algn="l" rtl="0">
              <a:buAutoNum type="arabicParenR" startAt="9"/>
            </a:pPr>
            <a:r>
              <a:rPr lang="en-US" b="1" i="1" dirty="0" smtClean="0">
                <a:solidFill>
                  <a:srgbClr val="C00000"/>
                </a:solidFill>
              </a:rPr>
              <a:t>Overfeeding &amp; obesity </a:t>
            </a:r>
          </a:p>
          <a:p>
            <a:pPr marL="596646" indent="-514350" algn="l" rtl="0"/>
            <a:r>
              <a:rPr lang="en-US" i="1" dirty="0" smtClean="0">
                <a:solidFill>
                  <a:schemeClr val="accent1"/>
                </a:solidFill>
              </a:rPr>
              <a:t>Overfeeding produces </a:t>
            </a:r>
            <a:r>
              <a:rPr lang="en-US" i="1" dirty="0" smtClean="0">
                <a:solidFill>
                  <a:schemeClr val="accent1"/>
                </a:solidFill>
                <a:cs typeface="Arial"/>
              </a:rPr>
              <a:t>↑in serum T3 </a:t>
            </a:r>
            <a:r>
              <a:rPr lang="en-US" i="1" dirty="0" err="1" smtClean="0">
                <a:solidFill>
                  <a:schemeClr val="accent1"/>
                </a:solidFill>
                <a:cs typeface="Arial"/>
              </a:rPr>
              <a:t>conc</a:t>
            </a:r>
            <a:r>
              <a:rPr lang="en-US" i="1" dirty="0" smtClean="0">
                <a:solidFill>
                  <a:schemeClr val="accent1"/>
                </a:solidFill>
                <a:cs typeface="Arial"/>
              </a:rPr>
              <a:t> </a:t>
            </a:r>
            <a:r>
              <a:rPr lang="en-US" dirty="0" smtClean="0">
                <a:cs typeface="Arial"/>
              </a:rPr>
              <a:t>as a result of conversion of T4 to T3, it marked when excess caloric are given in the form carbohydrates.</a:t>
            </a:r>
          </a:p>
          <a:p>
            <a:pPr marL="596646" indent="-514350" algn="l" rtl="0"/>
            <a:endParaRPr lang="en-US" dirty="0" smtClean="0">
              <a:cs typeface="Arial"/>
            </a:endParaRPr>
          </a:p>
          <a:p>
            <a:pPr marL="596646" indent="-514350" algn="l" rtl="0"/>
            <a:r>
              <a:rPr lang="en-US" i="1" dirty="0" smtClean="0">
                <a:solidFill>
                  <a:schemeClr val="accent1"/>
                </a:solidFill>
                <a:cs typeface="Arial"/>
              </a:rPr>
              <a:t>The effect of </a:t>
            </a:r>
            <a:r>
              <a:rPr lang="en-US" i="1" dirty="0" err="1" smtClean="0">
                <a:solidFill>
                  <a:schemeClr val="accent1"/>
                </a:solidFill>
                <a:cs typeface="Arial"/>
              </a:rPr>
              <a:t>overnutrition</a:t>
            </a:r>
            <a:r>
              <a:rPr lang="en-US" i="1" dirty="0" smtClean="0">
                <a:solidFill>
                  <a:schemeClr val="accent1"/>
                </a:solidFill>
                <a:cs typeface="Arial"/>
              </a:rPr>
              <a:t> on </a:t>
            </a:r>
            <a:r>
              <a:rPr lang="en-US" i="1" dirty="0" err="1" smtClean="0">
                <a:solidFill>
                  <a:schemeClr val="accent1"/>
                </a:solidFill>
                <a:cs typeface="Arial"/>
              </a:rPr>
              <a:t>iodothyronine</a:t>
            </a:r>
            <a:r>
              <a:rPr lang="en-US" i="1" dirty="0" smtClean="0">
                <a:solidFill>
                  <a:schemeClr val="accent1"/>
                </a:solidFill>
                <a:cs typeface="Arial"/>
              </a:rPr>
              <a:t> metabolism is the opposite of starvation </a:t>
            </a:r>
          </a:p>
          <a:p>
            <a:pPr marL="596646" indent="-514350" algn="l" rtl="0">
              <a:buNone/>
            </a:pP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2195514"/>
          </a:xfrm>
        </p:spPr>
        <p:txBody>
          <a:bodyPr>
            <a:normAutofit fontScale="92500" lnSpcReduction="20000"/>
          </a:bodyPr>
          <a:lstStyle/>
          <a:p>
            <a:pPr marL="596646" indent="-514350" algn="l" rtl="0">
              <a:buAutoNum type="arabicParenR" startAt="10"/>
            </a:pPr>
            <a:r>
              <a:rPr lang="en-US" b="1" i="1" dirty="0" smtClean="0">
                <a:solidFill>
                  <a:srgbClr val="C00000"/>
                </a:solidFill>
              </a:rPr>
              <a:t>Minerals</a:t>
            </a:r>
          </a:p>
          <a:p>
            <a:pPr marL="596646" indent="-514350" algn="l" rtl="0"/>
            <a:r>
              <a:rPr lang="en-US" dirty="0" smtClean="0"/>
              <a:t>Iodine of many minerals affect thyroid function. it is essential substance for thyroid h synthesis and also interacts with the function of thyroid gland at several levels.</a:t>
            </a: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071538" y="3429000"/>
            <a:ext cx="4500594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Ca</a:t>
            </a:r>
          </a:p>
          <a:p>
            <a:pPr marL="342900" indent="-342900" algn="l" rtl="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Nitrate</a:t>
            </a:r>
          </a:p>
          <a:p>
            <a:pPr marL="342900" indent="-342900" algn="l" rtl="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Bromine  </a:t>
            </a:r>
          </a:p>
          <a:p>
            <a:pPr marL="342900" indent="-342900" algn="l" rtl="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Rubidium</a:t>
            </a:r>
          </a:p>
          <a:p>
            <a:pPr marL="342900" indent="-342900" algn="l" rtl="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Fluorine</a:t>
            </a:r>
          </a:p>
          <a:p>
            <a:pPr marL="342900" indent="-342900" algn="l" rtl="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Cobalt</a:t>
            </a:r>
          </a:p>
          <a:p>
            <a:pPr marL="342900" indent="-342900" algn="l" rtl="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Cadmium</a:t>
            </a:r>
          </a:p>
          <a:p>
            <a:pPr marL="342900" indent="-342900" algn="l" rtl="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Lithium ion</a:t>
            </a:r>
          </a:p>
          <a:p>
            <a:pPr marL="342900" indent="-342900" algn="l" rtl="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Selenium</a:t>
            </a:r>
          </a:p>
          <a:p>
            <a:pPr marL="342900" indent="-342900" algn="l" rtl="0">
              <a:buAutoNum type="arabicPeriod"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/>
          <a:lstStyle/>
          <a:p>
            <a:pPr marL="596646" indent="-514350" algn="l" rtl="0">
              <a:buFont typeface="+mj-lt"/>
              <a:buAutoNum type="arabicPeriod"/>
            </a:pPr>
            <a:r>
              <a:rPr lang="en-US" b="1" i="1" dirty="0" smtClean="0">
                <a:solidFill>
                  <a:srgbClr val="002060"/>
                </a:solidFill>
              </a:rPr>
              <a:t>Calcium</a:t>
            </a:r>
          </a:p>
          <a:p>
            <a:pPr marL="596646" indent="-514350" algn="l" rtl="0"/>
            <a:r>
              <a:rPr lang="en-US" i="1" dirty="0" smtClean="0">
                <a:solidFill>
                  <a:srgbClr val="002060"/>
                </a:solidFill>
              </a:rPr>
              <a:t>Ca is </a:t>
            </a:r>
            <a:r>
              <a:rPr lang="en-US" i="1" dirty="0" err="1" smtClean="0">
                <a:solidFill>
                  <a:srgbClr val="002060"/>
                </a:solidFill>
              </a:rPr>
              <a:t>goitrogenic</a:t>
            </a:r>
            <a:r>
              <a:rPr lang="en-US" i="1" dirty="0" smtClean="0">
                <a:solidFill>
                  <a:srgbClr val="002060"/>
                </a:solidFill>
              </a:rPr>
              <a:t> when in diet excess</a:t>
            </a:r>
          </a:p>
          <a:p>
            <a:pPr marL="596646" indent="-514350" algn="l" rtl="0"/>
            <a:r>
              <a:rPr lang="en-US" dirty="0" smtClean="0"/>
              <a:t>Administration of 2g Ca 1 day was associated with </a:t>
            </a:r>
            <a:r>
              <a:rPr lang="en-US" dirty="0" smtClean="0">
                <a:cs typeface="Arial"/>
              </a:rPr>
              <a:t>↓ iodide clearance by thyroid. It in some way make </a:t>
            </a:r>
            <a:r>
              <a:rPr lang="en-US" dirty="0" err="1" smtClean="0">
                <a:cs typeface="Arial"/>
              </a:rPr>
              <a:t>overtabore-erline</a:t>
            </a:r>
            <a:r>
              <a:rPr lang="en-US" dirty="0" smtClean="0">
                <a:cs typeface="Arial"/>
              </a:rPr>
              <a:t> </a:t>
            </a:r>
            <a:r>
              <a:rPr lang="en-US" dirty="0" err="1" smtClean="0">
                <a:cs typeface="Arial"/>
              </a:rPr>
              <a:t>diatery</a:t>
            </a:r>
            <a:r>
              <a:rPr lang="en-US" dirty="0" smtClean="0">
                <a:cs typeface="Arial"/>
              </a:rPr>
              <a:t> iodine deficiency</a:t>
            </a:r>
          </a:p>
          <a:p>
            <a:pPr marL="596646" indent="-514350" algn="l" rtl="0"/>
            <a:r>
              <a:rPr lang="en-US" dirty="0" smtClean="0">
                <a:cs typeface="Arial"/>
              </a:rPr>
              <a:t>Ca also acutely &amp; chronically </a:t>
            </a:r>
            <a:r>
              <a:rPr lang="en-US" i="1" dirty="0" smtClean="0">
                <a:solidFill>
                  <a:srgbClr val="002060"/>
                </a:solidFill>
                <a:cs typeface="Arial"/>
              </a:rPr>
              <a:t>↓ </a:t>
            </a:r>
            <a:r>
              <a:rPr lang="en-US" i="1" dirty="0" err="1" smtClean="0">
                <a:solidFill>
                  <a:srgbClr val="002060"/>
                </a:solidFill>
                <a:cs typeface="Arial"/>
              </a:rPr>
              <a:t>thyroxine</a:t>
            </a:r>
            <a:r>
              <a:rPr lang="en-US" i="1" dirty="0" smtClean="0">
                <a:solidFill>
                  <a:srgbClr val="002060"/>
                </a:solidFill>
                <a:cs typeface="Arial"/>
              </a:rPr>
              <a:t> absorption</a:t>
            </a:r>
            <a:endParaRPr lang="ar-IQ" i="1" dirty="0">
              <a:solidFill>
                <a:srgbClr val="002060"/>
              </a:solidFill>
            </a:endParaRPr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 // </a:t>
            </a:r>
            <a:r>
              <a:rPr lang="en-US" dirty="0" smtClean="0">
                <a:solidFill>
                  <a:srgbClr val="FF0000"/>
                </a:solidFill>
              </a:rPr>
              <a:t>minerals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410200"/>
          </a:xfrm>
        </p:spPr>
        <p:txBody>
          <a:bodyPr>
            <a:normAutofit fontScale="92500" lnSpcReduction="20000"/>
          </a:bodyPr>
          <a:lstStyle/>
          <a:p>
            <a:pPr marL="596646" indent="-514350" algn="l" rtl="0">
              <a:buAutoNum type="arabicPeriod" startAt="2"/>
            </a:pPr>
            <a:r>
              <a:rPr lang="en-US" b="1" i="1" dirty="0" smtClean="0">
                <a:solidFill>
                  <a:srgbClr val="002060"/>
                </a:solidFill>
              </a:rPr>
              <a:t>Nitrate </a:t>
            </a:r>
          </a:p>
          <a:p>
            <a:pPr marL="596646" indent="-514350" algn="l" rtl="0"/>
            <a:r>
              <a:rPr lang="en-US" dirty="0" smtClean="0"/>
              <a:t>It in diet (0.3-0.9%) can interfere with I uptake in the thyroid of rats &amp; sheep, this </a:t>
            </a:r>
            <a:r>
              <a:rPr lang="en-US" dirty="0" err="1" smtClean="0"/>
              <a:t>conc</a:t>
            </a:r>
            <a:r>
              <a:rPr lang="en-US" dirty="0" smtClean="0"/>
              <a:t> is found in some types of hay &amp; silage</a:t>
            </a:r>
          </a:p>
          <a:p>
            <a:pPr marL="596646" indent="-514350" algn="l" rtl="0">
              <a:buAutoNum type="arabicPeriod" startAt="3"/>
            </a:pPr>
            <a:endParaRPr lang="en-US" dirty="0" smtClean="0"/>
          </a:p>
          <a:p>
            <a:pPr marL="596646" indent="-514350" algn="l" rtl="0">
              <a:buAutoNum type="arabicPeriod" startAt="3"/>
            </a:pPr>
            <a:r>
              <a:rPr lang="en-US" b="1" i="1" dirty="0" smtClean="0">
                <a:solidFill>
                  <a:srgbClr val="002060"/>
                </a:solidFill>
              </a:rPr>
              <a:t>Bromine </a:t>
            </a:r>
          </a:p>
          <a:p>
            <a:pPr marL="596646" indent="-514350" algn="l" rtl="0"/>
            <a:r>
              <a:rPr lang="en-US" dirty="0" smtClean="0"/>
              <a:t>It is concentrated by thyroid and interfere with thyroid I uptake in animals &amp; human, possibly competitive inhibition of iodide transport to the gland </a:t>
            </a:r>
          </a:p>
          <a:p>
            <a:pPr marL="596646" indent="-514350" algn="l" rtl="0"/>
            <a:r>
              <a:rPr lang="en-US" dirty="0" smtClean="0"/>
              <a:t>It also can induce alterations in cellular architecture, blood supply and reduce T4 &amp; T3 levels</a:t>
            </a: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 // </a:t>
            </a:r>
            <a:r>
              <a:rPr lang="en-US" dirty="0" smtClean="0">
                <a:solidFill>
                  <a:srgbClr val="FF0000"/>
                </a:solidFill>
              </a:rPr>
              <a:t>minerals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/>
          <a:lstStyle/>
          <a:p>
            <a:pPr marL="596646" indent="-514350" algn="l" rtl="0">
              <a:buAutoNum type="arabicPeriod" startAt="4"/>
            </a:pPr>
            <a:r>
              <a:rPr lang="en-US" b="1" i="1" dirty="0" smtClean="0">
                <a:solidFill>
                  <a:srgbClr val="002060"/>
                </a:solidFill>
              </a:rPr>
              <a:t>Rubidium </a:t>
            </a:r>
          </a:p>
          <a:p>
            <a:pPr marL="596646" indent="-514350" algn="l" rtl="0"/>
            <a:r>
              <a:rPr lang="en-US" i="1" dirty="0" smtClean="0">
                <a:solidFill>
                  <a:schemeClr val="accent1"/>
                </a:solidFill>
              </a:rPr>
              <a:t>It is </a:t>
            </a:r>
            <a:r>
              <a:rPr lang="en-US" i="1" dirty="0" err="1" smtClean="0">
                <a:solidFill>
                  <a:schemeClr val="accent1"/>
                </a:solidFill>
              </a:rPr>
              <a:t>giotrogenic</a:t>
            </a:r>
            <a:r>
              <a:rPr lang="en-US" i="1" dirty="0" smtClean="0">
                <a:solidFill>
                  <a:schemeClr val="accent1"/>
                </a:solidFill>
              </a:rPr>
              <a:t> in rats.</a:t>
            </a:r>
          </a:p>
          <a:p>
            <a:pPr marL="596646" indent="-514350" algn="l" rtl="0">
              <a:buAutoNum type="arabicPeriod" startAt="5"/>
            </a:pPr>
            <a:endParaRPr lang="en-US" dirty="0" smtClean="0"/>
          </a:p>
          <a:p>
            <a:pPr marL="596646" indent="-514350" algn="l" rtl="0">
              <a:buAutoNum type="arabicPeriod" startAt="5"/>
            </a:pPr>
            <a:r>
              <a:rPr lang="en-US" b="1" i="1" dirty="0" smtClean="0">
                <a:solidFill>
                  <a:srgbClr val="002060"/>
                </a:solidFill>
              </a:rPr>
              <a:t>Fluorine</a:t>
            </a:r>
          </a:p>
          <a:p>
            <a:pPr marL="596646" indent="-514350" algn="l" rtl="0"/>
            <a:r>
              <a:rPr lang="en-US" dirty="0" smtClean="0"/>
              <a:t>It is not concentrated by thyroid but has </a:t>
            </a:r>
            <a:r>
              <a:rPr lang="en-US" i="1" dirty="0" smtClean="0">
                <a:solidFill>
                  <a:schemeClr val="accent1"/>
                </a:solidFill>
              </a:rPr>
              <a:t>mild </a:t>
            </a:r>
            <a:r>
              <a:rPr lang="en-US" i="1" dirty="0" err="1" smtClean="0">
                <a:solidFill>
                  <a:schemeClr val="accent1"/>
                </a:solidFill>
              </a:rPr>
              <a:t>antithyroid</a:t>
            </a:r>
            <a:r>
              <a:rPr lang="en-US" i="1" dirty="0" smtClean="0">
                <a:solidFill>
                  <a:schemeClr val="accent1"/>
                </a:solidFill>
              </a:rPr>
              <a:t> effect </a:t>
            </a:r>
            <a:r>
              <a:rPr lang="en-US" dirty="0" smtClean="0"/>
              <a:t>possibly by inhibiting the iodide transport process.</a:t>
            </a:r>
          </a:p>
          <a:p>
            <a:pPr marL="596646" indent="-514350" algn="l" rtl="0"/>
            <a:r>
              <a:rPr lang="en-US" i="1" dirty="0" smtClean="0">
                <a:solidFill>
                  <a:srgbClr val="7030A0"/>
                </a:solidFill>
              </a:rPr>
              <a:t>In large amount, it </a:t>
            </a:r>
            <a:r>
              <a:rPr lang="en-US" i="1" dirty="0" err="1" smtClean="0">
                <a:solidFill>
                  <a:srgbClr val="7030A0"/>
                </a:solidFill>
              </a:rPr>
              <a:t>giotrogenic</a:t>
            </a:r>
            <a:r>
              <a:rPr lang="en-US" i="1" dirty="0" smtClean="0">
                <a:solidFill>
                  <a:srgbClr val="7030A0"/>
                </a:solidFill>
              </a:rPr>
              <a:t> in animals</a:t>
            </a:r>
            <a:endParaRPr lang="ar-IQ" i="1" dirty="0">
              <a:solidFill>
                <a:srgbClr val="7030A0"/>
              </a:solidFill>
            </a:endParaRPr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 // </a:t>
            </a:r>
            <a:r>
              <a:rPr lang="en-US" dirty="0" smtClean="0">
                <a:solidFill>
                  <a:srgbClr val="FF0000"/>
                </a:solidFill>
              </a:rPr>
              <a:t>minerals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28736"/>
            <a:ext cx="8001056" cy="5429264"/>
          </a:xfrm>
        </p:spPr>
        <p:txBody>
          <a:bodyPr>
            <a:normAutofit fontScale="85000" lnSpcReduction="20000"/>
          </a:bodyPr>
          <a:lstStyle/>
          <a:p>
            <a:pPr marL="596646" indent="-514350" algn="l" rtl="0">
              <a:buAutoNum type="arabicPeriod" startAt="6"/>
            </a:pPr>
            <a:r>
              <a:rPr lang="en-US" b="1" i="1" dirty="0" smtClean="0">
                <a:solidFill>
                  <a:srgbClr val="002060"/>
                </a:solidFill>
              </a:rPr>
              <a:t>Cobalt </a:t>
            </a:r>
          </a:p>
          <a:p>
            <a:pPr marL="596646" indent="-514350" algn="l" rtl="0"/>
            <a:r>
              <a:rPr lang="en-US" i="1" dirty="0" smtClean="0">
                <a:solidFill>
                  <a:srgbClr val="7030A0"/>
                </a:solidFill>
              </a:rPr>
              <a:t>It inhibits iodide binding by thyroid. </a:t>
            </a:r>
          </a:p>
          <a:p>
            <a:pPr marL="596646" indent="-514350" algn="l" rtl="0"/>
            <a:r>
              <a:rPr lang="en-US" dirty="0" smtClean="0"/>
              <a:t>Cobalt deficiency associated with reduction in type I </a:t>
            </a:r>
            <a:r>
              <a:rPr lang="en-US" dirty="0" err="1" smtClean="0"/>
              <a:t>monodiiodinase</a:t>
            </a:r>
            <a:r>
              <a:rPr lang="en-US" dirty="0" smtClean="0"/>
              <a:t> activity and fall in T3 while Cobalt excess may produce goiter and decreased thyroid h production.</a:t>
            </a:r>
          </a:p>
          <a:p>
            <a:pPr marL="596646" indent="-514350" algn="l" rtl="0"/>
            <a:r>
              <a:rPr lang="en-US" dirty="0" smtClean="0"/>
              <a:t>It is sufficiently active in </a:t>
            </a:r>
            <a:r>
              <a:rPr lang="en-US" b="1" i="1" dirty="0" smtClean="0">
                <a:solidFill>
                  <a:schemeClr val="accent6"/>
                </a:solidFill>
              </a:rPr>
              <a:t>treatment of </a:t>
            </a:r>
            <a:r>
              <a:rPr lang="en-US" b="1" i="1" dirty="0" err="1" smtClean="0">
                <a:solidFill>
                  <a:schemeClr val="accent6"/>
                </a:solidFill>
              </a:rPr>
              <a:t>thyroxosis</a:t>
            </a:r>
            <a:r>
              <a:rPr lang="en-US" dirty="0" smtClean="0"/>
              <a:t>.</a:t>
            </a:r>
          </a:p>
          <a:p>
            <a:pPr marL="596646" indent="-514350" algn="l" rtl="0">
              <a:buAutoNum type="arabicPeriod" startAt="7"/>
            </a:pPr>
            <a:endParaRPr lang="en-US" dirty="0" smtClean="0"/>
          </a:p>
          <a:p>
            <a:pPr marL="596646" indent="-514350" algn="l" rtl="0">
              <a:buAutoNum type="arabicPeriod" startAt="7"/>
            </a:pPr>
            <a:r>
              <a:rPr lang="en-US" b="1" i="1" dirty="0" smtClean="0">
                <a:solidFill>
                  <a:srgbClr val="002060"/>
                </a:solidFill>
              </a:rPr>
              <a:t>Cadmium</a:t>
            </a:r>
          </a:p>
          <a:p>
            <a:pPr marL="596646" indent="-514350" algn="l" rtl="0"/>
            <a:r>
              <a:rPr lang="en-US" dirty="0" smtClean="0"/>
              <a:t>Administration of Cadmium of rats </a:t>
            </a:r>
            <a:r>
              <a:rPr lang="en-US" i="1" dirty="0" smtClean="0">
                <a:solidFill>
                  <a:srgbClr val="7030A0"/>
                </a:solidFill>
              </a:rPr>
              <a:t>decreases serum levels of T4 &amp; T3.</a:t>
            </a:r>
          </a:p>
          <a:p>
            <a:pPr marL="596646" indent="-514350" algn="l" rtl="0"/>
            <a:r>
              <a:rPr lang="en-US" i="1" dirty="0" smtClean="0">
                <a:solidFill>
                  <a:srgbClr val="7030A0"/>
                </a:solidFill>
              </a:rPr>
              <a:t>It also decreases activity of hepatic type I </a:t>
            </a:r>
            <a:r>
              <a:rPr lang="en-US" i="1" dirty="0" err="1" smtClean="0">
                <a:solidFill>
                  <a:srgbClr val="7030A0"/>
                </a:solidFill>
              </a:rPr>
              <a:t>monodiiodinase</a:t>
            </a:r>
            <a:r>
              <a:rPr lang="en-US" i="1" dirty="0" smtClean="0">
                <a:solidFill>
                  <a:srgbClr val="7030A0"/>
                </a:solidFill>
              </a:rPr>
              <a:t> </a:t>
            </a:r>
            <a:endParaRPr lang="ar-IQ" i="1" dirty="0">
              <a:solidFill>
                <a:srgbClr val="7030A0"/>
              </a:solidFill>
            </a:endParaRPr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 // </a:t>
            </a:r>
            <a:r>
              <a:rPr lang="en-US" dirty="0" smtClean="0">
                <a:solidFill>
                  <a:srgbClr val="FF0000"/>
                </a:solidFill>
              </a:rPr>
              <a:t>minerals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5053034"/>
          </a:xfrm>
        </p:spPr>
        <p:txBody>
          <a:bodyPr>
            <a:normAutofit fontScale="92500" lnSpcReduction="10000"/>
          </a:bodyPr>
          <a:lstStyle/>
          <a:p>
            <a:pPr marL="596646" indent="-514350" algn="l" rtl="0">
              <a:buAutoNum type="arabicPeriod" startAt="8"/>
            </a:pPr>
            <a:r>
              <a:rPr lang="en-US" b="1" i="1" dirty="0" smtClean="0">
                <a:solidFill>
                  <a:srgbClr val="002060"/>
                </a:solidFill>
              </a:rPr>
              <a:t>Lithium ion</a:t>
            </a:r>
          </a:p>
          <a:p>
            <a:pPr marL="596646" indent="-514350" algn="l" rtl="0"/>
            <a:r>
              <a:rPr lang="en-US" dirty="0" smtClean="0"/>
              <a:t>It is </a:t>
            </a:r>
            <a:r>
              <a:rPr lang="en-US" b="1" i="1" dirty="0" err="1" smtClean="0">
                <a:solidFill>
                  <a:schemeClr val="accent6"/>
                </a:solidFill>
              </a:rPr>
              <a:t>goitrogenic</a:t>
            </a:r>
            <a:r>
              <a:rPr lang="en-US" dirty="0" smtClean="0"/>
              <a:t> when used in treatment manic depressive psychosis and induce </a:t>
            </a:r>
            <a:r>
              <a:rPr lang="en-US" dirty="0" err="1" smtClean="0"/>
              <a:t>myxedema</a:t>
            </a:r>
            <a:r>
              <a:rPr lang="en-US" dirty="0" smtClean="0"/>
              <a:t>.</a:t>
            </a:r>
          </a:p>
          <a:p>
            <a:pPr marL="596646" indent="-514350" algn="l" rtl="0"/>
            <a:r>
              <a:rPr lang="en-US" dirty="0" smtClean="0"/>
              <a:t>Experimentally it </a:t>
            </a:r>
            <a:r>
              <a:rPr lang="en-US" dirty="0" smtClean="0">
                <a:cs typeface="Arial"/>
              </a:rPr>
              <a:t>↑ thyroid weight and slow thyroid iodine release when </a:t>
            </a:r>
            <a:r>
              <a:rPr lang="en-US" dirty="0" smtClean="0"/>
              <a:t>Lithium carbonate given to human subjects in doses of 900mg 4 times daily</a:t>
            </a:r>
          </a:p>
          <a:p>
            <a:pPr marL="596646" indent="-514350" algn="l" rtl="0"/>
            <a:r>
              <a:rPr lang="en-US" dirty="0" smtClean="0"/>
              <a:t>There is significantly decrease in rate of thyroid iodine release in </a:t>
            </a:r>
            <a:r>
              <a:rPr lang="en-US" dirty="0" err="1" smtClean="0"/>
              <a:t>urthyroid</a:t>
            </a:r>
            <a:r>
              <a:rPr lang="en-US" dirty="0" smtClean="0"/>
              <a:t> and hyperthyroid subject </a:t>
            </a: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dirty="0" smtClean="0"/>
              <a:t>Response to alteration in the external environmental // </a:t>
            </a:r>
            <a:r>
              <a:rPr lang="en-US" dirty="0" smtClean="0">
                <a:solidFill>
                  <a:srgbClr val="FF0000"/>
                </a:solidFill>
              </a:rPr>
              <a:t>minerals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/>
          <a:lstStyle/>
          <a:p>
            <a:pPr marL="596646" indent="-514350" algn="l" rtl="0">
              <a:buAutoNum type="arabicPeriod" startAt="9"/>
            </a:pPr>
            <a:r>
              <a:rPr lang="en-US" b="1" i="1" dirty="0" smtClean="0">
                <a:solidFill>
                  <a:srgbClr val="002060"/>
                </a:solidFill>
              </a:rPr>
              <a:t>Selenium </a:t>
            </a:r>
          </a:p>
          <a:p>
            <a:pPr marL="596646" indent="-514350" algn="l" rtl="0">
              <a:buNone/>
            </a:pPr>
            <a:r>
              <a:rPr lang="en-US" dirty="0" smtClean="0"/>
              <a:t>It is component of enzyme </a:t>
            </a:r>
            <a:r>
              <a:rPr lang="en-US" dirty="0" err="1" smtClean="0"/>
              <a:t>gluthion</a:t>
            </a:r>
            <a:r>
              <a:rPr lang="en-US" dirty="0" smtClean="0"/>
              <a:t> peroxide (GSH-PX) &amp; superoxide </a:t>
            </a:r>
            <a:r>
              <a:rPr lang="en-US" dirty="0" err="1" smtClean="0"/>
              <a:t>dimutase</a:t>
            </a:r>
            <a:r>
              <a:rPr lang="en-US" dirty="0" smtClean="0"/>
              <a:t>, both enzymes responsible for protection against free radicals.</a:t>
            </a:r>
          </a:p>
          <a:p>
            <a:pPr marL="596646" indent="-514350" algn="l" rtl="0">
              <a:buNone/>
            </a:pPr>
            <a:r>
              <a:rPr lang="en-US" dirty="0" smtClean="0"/>
              <a:t>Type I 5-Deiodinaes also contains Selenium.</a:t>
            </a:r>
          </a:p>
          <a:p>
            <a:pPr marL="596646" indent="-514350" algn="l" rtl="0">
              <a:buNone/>
            </a:pPr>
            <a:r>
              <a:rPr lang="en-US" dirty="0" smtClean="0"/>
              <a:t>Deficiency of Selenium can cause thyroid </a:t>
            </a:r>
            <a:r>
              <a:rPr lang="en-US" dirty="0" err="1" smtClean="0"/>
              <a:t>toxidative</a:t>
            </a:r>
            <a:r>
              <a:rPr lang="en-US" dirty="0" smtClean="0"/>
              <a:t> injury and lead to decreased peripheral T3 production</a:t>
            </a: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dirty="0" smtClean="0"/>
              <a:t>Response to alteration in the external environmental // </a:t>
            </a:r>
            <a:r>
              <a:rPr lang="en-US" dirty="0" smtClean="0">
                <a:solidFill>
                  <a:srgbClr val="FF0000"/>
                </a:solidFill>
              </a:rPr>
              <a:t>minerals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267348"/>
          </a:xfrm>
        </p:spPr>
        <p:txBody>
          <a:bodyPr>
            <a:normAutofit fontScale="85000" lnSpcReduction="20000"/>
          </a:bodyPr>
          <a:lstStyle/>
          <a:p>
            <a:pPr marL="596646" indent="-514350" algn="l" rtl="0">
              <a:buAutoNum type="arabicParenR" startAt="11"/>
            </a:pPr>
            <a:r>
              <a:rPr lang="en-US" b="1" i="1" dirty="0" smtClean="0">
                <a:solidFill>
                  <a:srgbClr val="C00000"/>
                </a:solidFill>
              </a:rPr>
              <a:t>Physical &amp; emotional stress  </a:t>
            </a:r>
          </a:p>
          <a:p>
            <a:pPr marL="596646" indent="-514350" algn="l" rtl="0"/>
            <a:r>
              <a:rPr lang="en-US" dirty="0" smtClean="0"/>
              <a:t>Found that stress provoked </a:t>
            </a:r>
            <a:r>
              <a:rPr lang="en-US" dirty="0" err="1" smtClean="0"/>
              <a:t>thyrotoxicosis</a:t>
            </a:r>
            <a:r>
              <a:rPr lang="en-US" dirty="0" smtClean="0"/>
              <a:t> in wild rabbits</a:t>
            </a:r>
          </a:p>
          <a:p>
            <a:pPr marL="596646" indent="-514350" algn="l" rtl="0"/>
            <a:r>
              <a:rPr lang="en-US" dirty="0" smtClean="0"/>
              <a:t>Some models may prompt secretion of thyroid h in animals</a:t>
            </a:r>
          </a:p>
          <a:p>
            <a:pPr marL="596646" indent="-514350" algn="l" rtl="0"/>
            <a:r>
              <a:rPr lang="en-US" dirty="0" smtClean="0"/>
              <a:t>This effect unlikely to occur in human, at lead for sustained period to time </a:t>
            </a:r>
          </a:p>
          <a:p>
            <a:pPr marL="596646" indent="-514350" algn="l" rtl="0"/>
            <a:r>
              <a:rPr lang="en-US" dirty="0" smtClean="0"/>
              <a:t>The stress- induced increase in </a:t>
            </a:r>
            <a:r>
              <a:rPr lang="en-US" dirty="0" err="1" smtClean="0"/>
              <a:t>adrenocorticol</a:t>
            </a:r>
            <a:r>
              <a:rPr lang="en-US" dirty="0" smtClean="0"/>
              <a:t> activity tends not onto suppress TSH release but also to inhibit production</a:t>
            </a:r>
          </a:p>
          <a:p>
            <a:pPr marL="596646" indent="-514350" algn="l" rtl="0">
              <a:buNone/>
            </a:pPr>
            <a:endParaRPr lang="en-US" b="1" dirty="0" smtClean="0"/>
          </a:p>
          <a:p>
            <a:pPr marL="596646" indent="-514350" algn="l" rtl="0">
              <a:buAutoNum type="arabicParenR" startAt="12"/>
            </a:pPr>
            <a:r>
              <a:rPr lang="en-US" b="1" i="1" dirty="0" smtClean="0">
                <a:solidFill>
                  <a:srgbClr val="C00000"/>
                </a:solidFill>
              </a:rPr>
              <a:t>Surgery </a:t>
            </a:r>
          </a:p>
          <a:p>
            <a:pPr marL="596646" indent="-514350" algn="l" rtl="0"/>
            <a:r>
              <a:rPr lang="en-US" dirty="0" smtClean="0"/>
              <a:t>It has been used as a means to study the effect of stress on thyroid physiology in animals.</a:t>
            </a:r>
          </a:p>
          <a:p>
            <a:pPr marL="596646" indent="-514350" algn="l" rtl="0">
              <a:buNone/>
            </a:pP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dirty="0" smtClean="0"/>
              <a:t>Response to alteration in the external environmental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195910"/>
          </a:xfrm>
        </p:spPr>
        <p:txBody>
          <a:bodyPr>
            <a:normAutofit fontScale="77500" lnSpcReduction="20000"/>
          </a:bodyPr>
          <a:lstStyle/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Environmental Temperature 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Effect of cold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Effect of heat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High altitude &amp; anoxia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Alteration in light 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Nutrition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Starvation &amp; fasting 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Protein calorie malnutrition (PCM)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Overfeeding &amp; obesity 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Minerals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Physical &amp; emotional stress </a:t>
            </a:r>
          </a:p>
          <a:p>
            <a:pPr marL="596646" indent="-514350" algn="l" rtl="0">
              <a:buFont typeface="+mj-lt"/>
              <a:buAutoNum type="arabicParenR"/>
            </a:pPr>
            <a:r>
              <a:rPr lang="en-US" b="1" dirty="0" smtClean="0">
                <a:solidFill>
                  <a:srgbClr val="C00000"/>
                </a:solidFill>
              </a:rPr>
              <a:t>Surgery</a:t>
            </a:r>
            <a:endParaRPr lang="en-US" b="1" i="1" dirty="0" smtClean="0">
              <a:solidFill>
                <a:srgbClr val="C00000"/>
              </a:solidFill>
            </a:endParaRPr>
          </a:p>
          <a:p>
            <a:pPr marL="596646" indent="-514350" algn="l" rtl="0">
              <a:buFont typeface="+mj-lt"/>
              <a:buAutoNum type="arabicParenR"/>
            </a:pPr>
            <a:r>
              <a:rPr lang="en-US" b="1" i="1" dirty="0" smtClean="0">
                <a:solidFill>
                  <a:srgbClr val="C00000"/>
                </a:solidFill>
              </a:rPr>
              <a:t>Acute mental stress </a:t>
            </a:r>
          </a:p>
          <a:p>
            <a:pPr marL="596646" indent="-514350" algn="l" rtl="0">
              <a:buFont typeface="+mj-lt"/>
              <a:buAutoNum type="arabicParenR"/>
            </a:pPr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124472"/>
          </a:xfrm>
        </p:spPr>
        <p:txBody>
          <a:bodyPr>
            <a:normAutofit fontScale="85000" lnSpcReduction="10000"/>
          </a:bodyPr>
          <a:lstStyle/>
          <a:p>
            <a:pPr marL="596646" indent="-514350" algn="l" rtl="0">
              <a:buAutoNum type="arabicParenR" startAt="13"/>
            </a:pPr>
            <a:r>
              <a:rPr lang="en-US" b="1" i="1" dirty="0" smtClean="0">
                <a:solidFill>
                  <a:srgbClr val="C00000"/>
                </a:solidFill>
              </a:rPr>
              <a:t>Acute mental stress </a:t>
            </a:r>
          </a:p>
          <a:p>
            <a:pPr marL="596646" indent="-514350" algn="l" rtl="0"/>
            <a:r>
              <a:rPr lang="en-US" dirty="0" smtClean="0"/>
              <a:t>The effect of emotional stress on thyroid function.</a:t>
            </a:r>
          </a:p>
          <a:p>
            <a:pPr marL="596646" indent="-514350" algn="l" rtl="0"/>
            <a:r>
              <a:rPr lang="en-US" dirty="0" smtClean="0"/>
              <a:t>Acute psychiatric decomposition are considered, the results are colored by the nature of the mental illness, its antecedent history, and the use of drugs. </a:t>
            </a:r>
          </a:p>
          <a:p>
            <a:pPr marL="596646" indent="-514350" algn="l" rtl="0"/>
            <a:r>
              <a:rPr lang="en-US" dirty="0" smtClean="0"/>
              <a:t>Enhanced h secretion came from the observation of elevated protein-bound iodine (PBI) levels in serum of psychiatric patients presumably under emotional stress </a:t>
            </a:r>
          </a:p>
          <a:p>
            <a:pPr marL="596646" indent="-514350" algn="l" rtl="0"/>
            <a:r>
              <a:rPr lang="en-US" dirty="0" smtClean="0"/>
              <a:t>Elevation of the FT4 l have been consistently found during admission of acute psychiatric patients the TSH  response to TRH is blunted or even </a:t>
            </a:r>
            <a:r>
              <a:rPr lang="en-US" dirty="0" err="1" smtClean="0"/>
              <a:t>absen</a:t>
            </a:r>
            <a:r>
              <a:rPr lang="en-US" dirty="0" smtClean="0"/>
              <a:t> .</a:t>
            </a: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dirty="0" smtClean="0"/>
              <a:t>Response to alteration in the external environmental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Thank-you-card-with-ornam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500042"/>
            <a:ext cx="7715304" cy="6000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/>
          <a:lstStyle/>
          <a:p>
            <a:pPr marL="596646" indent="-514350" algn="l" rtl="0">
              <a:buFont typeface="+mj-lt"/>
              <a:buAutoNum type="arabicParenR"/>
            </a:pPr>
            <a:r>
              <a:rPr lang="en-US" b="1" i="1" dirty="0" smtClean="0">
                <a:solidFill>
                  <a:srgbClr val="C00000"/>
                </a:solidFill>
              </a:rPr>
              <a:t>Environmental Temperature </a:t>
            </a:r>
          </a:p>
          <a:p>
            <a:pPr marL="596646" indent="-514350" algn="l" rtl="0"/>
            <a:r>
              <a:rPr lang="en-US" dirty="0" smtClean="0"/>
              <a:t>Changes in </a:t>
            </a:r>
            <a:r>
              <a:rPr lang="en-US" dirty="0" smtClean="0"/>
              <a:t>T. </a:t>
            </a:r>
            <a:r>
              <a:rPr lang="en-US" dirty="0" smtClean="0"/>
              <a:t>may causes alteration in TSH secretion &amp; in serum </a:t>
            </a:r>
            <a:r>
              <a:rPr lang="en-US" dirty="0" smtClean="0"/>
              <a:t>conc. </a:t>
            </a:r>
            <a:r>
              <a:rPr lang="en-US" dirty="0" smtClean="0"/>
              <a:t>Of thyroid hormones and their metabolism</a:t>
            </a:r>
          </a:p>
          <a:p>
            <a:pPr marL="596646" indent="-514350" algn="l" rtl="0"/>
            <a:r>
              <a:rPr lang="en-US" dirty="0" smtClean="0"/>
              <a:t>The changes mediated through hypothalamus &amp; pituitary and peripheral effects on pathways and rates of thyroid h degradation and losses &amp; alteration in h secretion</a:t>
            </a:r>
          </a:p>
          <a:p>
            <a:pPr marL="596646" indent="-514350" algn="l" rtl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/>
          <a:lstStyle/>
          <a:p>
            <a:pPr marL="596646" indent="-514350" algn="l" rtl="0">
              <a:buAutoNum type="arabicParenR" startAt="2"/>
            </a:pPr>
            <a:r>
              <a:rPr lang="en-US" b="1" i="1" dirty="0" smtClean="0">
                <a:solidFill>
                  <a:srgbClr val="C00000"/>
                </a:solidFill>
              </a:rPr>
              <a:t>Effect of cold</a:t>
            </a:r>
          </a:p>
          <a:p>
            <a:pPr marL="596646" indent="-514350" algn="l" rtl="0"/>
            <a:r>
              <a:rPr lang="en-US" b="1" dirty="0" smtClean="0">
                <a:solidFill>
                  <a:schemeClr val="accent3"/>
                </a:solidFill>
              </a:rPr>
              <a:t>Increased TSH </a:t>
            </a:r>
            <a:r>
              <a:rPr lang="en-US" dirty="0" smtClean="0"/>
              <a:t>in serum observed in infants &amp; young children during surgical </a:t>
            </a:r>
            <a:r>
              <a:rPr lang="en-US" dirty="0" err="1" smtClean="0"/>
              <a:t>hypotheremia</a:t>
            </a:r>
            <a:endParaRPr lang="en-US" dirty="0" smtClean="0"/>
          </a:p>
          <a:p>
            <a:pPr marL="596646" indent="-514350" algn="l" rtl="0"/>
            <a:r>
              <a:rPr lang="en-US" dirty="0" smtClean="0"/>
              <a:t>Cold exposure in animal lead to </a:t>
            </a:r>
            <a:r>
              <a:rPr lang="en-US" i="1" dirty="0" smtClean="0">
                <a:solidFill>
                  <a:schemeClr val="accent3"/>
                </a:solidFill>
              </a:rPr>
              <a:t>thyroid hyperplasia, enhanced h secretion, degradation &amp; excretion, accompanied by increase demand for dietary iodine</a:t>
            </a:r>
            <a:endParaRPr lang="ar-IQ" i="1" dirty="0">
              <a:solidFill>
                <a:schemeClr val="accent3"/>
              </a:solidFill>
            </a:endParaRPr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647836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267348"/>
          </a:xfrm>
        </p:spPr>
        <p:txBody>
          <a:bodyPr>
            <a:normAutofit fontScale="92500" lnSpcReduction="20000"/>
          </a:bodyPr>
          <a:lstStyle/>
          <a:p>
            <a:pPr marL="596646" indent="-514350" algn="l" rtl="0">
              <a:buAutoNum type="arabicParenR" startAt="3"/>
            </a:pPr>
            <a:r>
              <a:rPr lang="en-US" b="1" i="1" dirty="0" smtClean="0">
                <a:solidFill>
                  <a:srgbClr val="C00000"/>
                </a:solidFill>
              </a:rPr>
              <a:t>Effect of heat</a:t>
            </a:r>
          </a:p>
          <a:p>
            <a:pPr marL="596646" indent="-514350" algn="l" rtl="0"/>
            <a:r>
              <a:rPr lang="en-US" dirty="0" smtClean="0"/>
              <a:t>Increase in T produce effects opposite to those observed in cold exposure</a:t>
            </a:r>
          </a:p>
          <a:p>
            <a:pPr marL="596646" indent="-514350" algn="l" rtl="0"/>
            <a:r>
              <a:rPr lang="en-US" i="1" dirty="0" smtClean="0">
                <a:solidFill>
                  <a:schemeClr val="tx2"/>
                </a:solidFill>
              </a:rPr>
              <a:t>Thyroid h level in serum be lower during summer months.</a:t>
            </a:r>
          </a:p>
          <a:p>
            <a:pPr marL="596646" indent="-514350" algn="l" rtl="0"/>
            <a:r>
              <a:rPr lang="en-US" i="1" dirty="0" smtClean="0">
                <a:solidFill>
                  <a:schemeClr val="tx2"/>
                </a:solidFill>
              </a:rPr>
              <a:t>Decrease in serum T3 </a:t>
            </a:r>
            <a:r>
              <a:rPr lang="en-US" i="1" dirty="0" err="1" smtClean="0">
                <a:solidFill>
                  <a:schemeClr val="tx2"/>
                </a:solidFill>
              </a:rPr>
              <a:t>conc</a:t>
            </a:r>
            <a:r>
              <a:rPr lang="en-US" dirty="0" smtClean="0"/>
              <a:t> With reciprocal changes in levels of rT3 observed in normal acutely exposed to heat &amp; during febrile illness.</a:t>
            </a:r>
          </a:p>
          <a:p>
            <a:pPr marL="596646" indent="-514350" algn="l" rtl="0"/>
            <a:r>
              <a:rPr lang="en-US" dirty="0" smtClean="0"/>
              <a:t>Decrease in elevated serum TSH associated with primary hypothyroidism induced by increase body T</a:t>
            </a: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rmAutofit lnSpcReduction="10000"/>
          </a:bodyPr>
          <a:lstStyle/>
          <a:p>
            <a:pPr marL="596646" indent="-514350" algn="l" rtl="0">
              <a:buAutoNum type="arabicParenR" startAt="4"/>
            </a:pPr>
            <a:r>
              <a:rPr lang="en-US" b="1" i="1" dirty="0" smtClean="0">
                <a:solidFill>
                  <a:srgbClr val="C00000"/>
                </a:solidFill>
              </a:rPr>
              <a:t>High altitude &amp; anoxia</a:t>
            </a:r>
          </a:p>
          <a:p>
            <a:pPr marL="596646" indent="-514350" algn="l" rtl="0"/>
            <a:r>
              <a:rPr lang="en-US" i="1" dirty="0" smtClean="0">
                <a:solidFill>
                  <a:srgbClr val="002060"/>
                </a:solidFill>
              </a:rPr>
              <a:t>Increase the rate of  T4 degradation.</a:t>
            </a:r>
          </a:p>
          <a:p>
            <a:pPr marL="596646" indent="-514350" algn="l" rtl="0"/>
            <a:r>
              <a:rPr lang="en-US" dirty="0" smtClean="0"/>
              <a:t>At very high elevations(5400-6300 m) elevate T4, Ft4, T3 &amp; TSH with Ft3.</a:t>
            </a:r>
          </a:p>
          <a:p>
            <a:pPr marL="596646" indent="-514350" algn="l" rtl="0"/>
            <a:r>
              <a:rPr lang="en-US" dirty="0" smtClean="0"/>
              <a:t>When compared to those residing at sea level, individuals adapted to altitude were to be lower T4 with higher fT4 and T3 levels &amp; normal TSH response to TRH.</a:t>
            </a:r>
          </a:p>
          <a:p>
            <a:pPr marL="596646" indent="-514350" algn="l" rtl="0"/>
            <a:r>
              <a:rPr lang="en-US" dirty="0" smtClean="0"/>
              <a:t>Thyroidal </a:t>
            </a:r>
            <a:r>
              <a:rPr lang="en-US" dirty="0" err="1" smtClean="0"/>
              <a:t>iodinative</a:t>
            </a:r>
            <a:r>
              <a:rPr lang="en-US" dirty="0" smtClean="0"/>
              <a:t> activity and T4 formation are diminished.</a:t>
            </a: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/>
          <a:lstStyle/>
          <a:p>
            <a:pPr marL="596646" indent="-514350" algn="l" rtl="0">
              <a:buAutoNum type="arabicParenR" startAt="5"/>
            </a:pPr>
            <a:r>
              <a:rPr lang="en-US" b="1" i="1" dirty="0" smtClean="0">
                <a:solidFill>
                  <a:srgbClr val="C00000"/>
                </a:solidFill>
              </a:rPr>
              <a:t>Alteration in light </a:t>
            </a:r>
          </a:p>
          <a:p>
            <a:pPr marL="596646" indent="-514350" algn="l" rtl="0"/>
            <a:r>
              <a:rPr lang="en-US" i="1" dirty="0" smtClean="0">
                <a:solidFill>
                  <a:srgbClr val="002060"/>
                </a:solidFill>
              </a:rPr>
              <a:t>Pinealectomy induces moderate </a:t>
            </a:r>
            <a:r>
              <a:rPr lang="en-US" i="1" dirty="0" smtClean="0">
                <a:solidFill>
                  <a:srgbClr val="002060"/>
                </a:solidFill>
                <a:cs typeface="Arial"/>
              </a:rPr>
              <a:t>↑ in thyroid weight and continuous light exposure ↑ T4 secretion rate about 20%</a:t>
            </a:r>
          </a:p>
          <a:p>
            <a:pPr marL="596646" indent="-514350" algn="l" rtl="0"/>
            <a:r>
              <a:rPr lang="en-US" b="1" dirty="0" smtClean="0">
                <a:solidFill>
                  <a:schemeClr val="tx2"/>
                </a:solidFill>
                <a:cs typeface="Arial"/>
              </a:rPr>
              <a:t>In squirrels</a:t>
            </a:r>
            <a:r>
              <a:rPr lang="en-US" dirty="0" smtClean="0">
                <a:cs typeface="Arial"/>
              </a:rPr>
              <a:t>, continuous darkness produces ↓ thyroid weight &amp; T4 levels,</a:t>
            </a:r>
          </a:p>
          <a:p>
            <a:pPr marL="596646" indent="-514350" algn="l" rtl="0"/>
            <a:r>
              <a:rPr lang="en-US" dirty="0" smtClean="0">
                <a:cs typeface="Arial"/>
              </a:rPr>
              <a:t>But this effect is blocked by </a:t>
            </a:r>
            <a:r>
              <a:rPr lang="en-US" dirty="0" smtClean="0"/>
              <a:t>Pinealectomy .</a:t>
            </a:r>
          </a:p>
          <a:p>
            <a:pPr marL="596646" indent="-514350" algn="l" rtl="0"/>
            <a:r>
              <a:rPr lang="en-US" b="1" dirty="0" smtClean="0">
                <a:solidFill>
                  <a:schemeClr val="tx2"/>
                </a:solidFill>
              </a:rPr>
              <a:t>Melatonin</a:t>
            </a:r>
            <a:r>
              <a:rPr lang="en-US" dirty="0" smtClean="0"/>
              <a:t> has inhibitory effect on thyroid gland function.</a:t>
            </a:r>
          </a:p>
          <a:p>
            <a:pPr algn="l" rtl="0">
              <a:buNone/>
            </a:pP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7224" y="1285860"/>
            <a:ext cx="8286776" cy="5572140"/>
          </a:xfrm>
        </p:spPr>
        <p:txBody>
          <a:bodyPr>
            <a:normAutofit fontScale="85000" lnSpcReduction="10000"/>
          </a:bodyPr>
          <a:lstStyle/>
          <a:p>
            <a:pPr marL="596646" indent="-514350" algn="l" rtl="0">
              <a:buAutoNum type="arabicParenR" startAt="6"/>
            </a:pPr>
            <a:r>
              <a:rPr lang="en-US" b="1" i="1" dirty="0" smtClean="0">
                <a:solidFill>
                  <a:srgbClr val="C00000"/>
                </a:solidFill>
              </a:rPr>
              <a:t>Nutrition</a:t>
            </a:r>
          </a:p>
          <a:p>
            <a:pPr marL="596646" indent="-514350" algn="l" rtl="0"/>
            <a:r>
              <a:rPr lang="en-US" dirty="0" smtClean="0"/>
              <a:t>Thyroid hormone play central role in regulation of total body metabolism, nutritional factors may alter the regulation, supply this </a:t>
            </a:r>
            <a:r>
              <a:rPr lang="en-US" b="1" dirty="0" err="1" smtClean="0"/>
              <a:t>thermogenic</a:t>
            </a:r>
            <a:r>
              <a:rPr lang="en-US" b="1" dirty="0" smtClean="0"/>
              <a:t> hormone</a:t>
            </a:r>
          </a:p>
          <a:p>
            <a:pPr marL="596646" indent="-514350" algn="l" rtl="0"/>
            <a:r>
              <a:rPr lang="en-US" dirty="0" smtClean="0"/>
              <a:t>The most important effects of dietary changes related to alteration in total caloric intake and supply of iodine</a:t>
            </a:r>
          </a:p>
          <a:p>
            <a:pPr marL="596646" indent="-514350" algn="l" rtl="0"/>
            <a:r>
              <a:rPr lang="en-US" dirty="0" smtClean="0"/>
              <a:t>The changes associated with caloric deprivation appear homeostatic in nature are reduction in catabolic </a:t>
            </a:r>
          </a:p>
          <a:p>
            <a:pPr marL="596646" indent="-514350" algn="l" rtl="0"/>
            <a:r>
              <a:rPr lang="en-US" dirty="0" smtClean="0"/>
              <a:t>Changes observed with deficiency or excess iodine of thyroid h, principally  through modification in thyroidal iodide accumulation &amp; binding</a:t>
            </a:r>
            <a:endParaRPr lang="ar-IQ" dirty="0"/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7224" y="1571612"/>
            <a:ext cx="8076464" cy="5000660"/>
          </a:xfrm>
        </p:spPr>
        <p:txBody>
          <a:bodyPr>
            <a:normAutofit fontScale="85000" lnSpcReduction="20000"/>
          </a:bodyPr>
          <a:lstStyle/>
          <a:p>
            <a:pPr marL="596646" indent="-514350" algn="l" rtl="0">
              <a:buAutoNum type="arabicParenR" startAt="7"/>
            </a:pPr>
            <a:r>
              <a:rPr lang="en-US" b="1" i="1" dirty="0" smtClean="0">
                <a:solidFill>
                  <a:srgbClr val="C00000"/>
                </a:solidFill>
              </a:rPr>
              <a:t>Starvation &amp; fasting </a:t>
            </a:r>
          </a:p>
          <a:p>
            <a:pPr marL="596646" indent="-514350" algn="l" rtl="0"/>
            <a:r>
              <a:rPr lang="en-US" i="1" dirty="0" smtClean="0">
                <a:solidFill>
                  <a:schemeClr val="tx2"/>
                </a:solidFill>
              </a:rPr>
              <a:t>Serum TT3 within 24-48 h of initiation of fasting is decreased</a:t>
            </a:r>
          </a:p>
          <a:p>
            <a:pPr marL="596646" indent="-514350" algn="l" rtl="0"/>
            <a:r>
              <a:rPr lang="en-US" dirty="0" smtClean="0"/>
              <a:t>They attributed to </a:t>
            </a:r>
            <a:r>
              <a:rPr lang="en-US" dirty="0" smtClean="0">
                <a:cs typeface="Arial"/>
              </a:rPr>
              <a:t>↓ </a:t>
            </a:r>
            <a:r>
              <a:rPr lang="en-US" dirty="0" err="1" smtClean="0">
                <a:cs typeface="Arial"/>
              </a:rPr>
              <a:t>conc</a:t>
            </a:r>
            <a:r>
              <a:rPr lang="en-US" dirty="0" smtClean="0">
                <a:cs typeface="Arial"/>
              </a:rPr>
              <a:t> of carrier proteins in serum caused by inhibitory effect of free fatty acids which ↑ during fasting.</a:t>
            </a:r>
          </a:p>
          <a:p>
            <a:pPr marL="596646" indent="-514350" algn="l" rtl="0"/>
            <a:r>
              <a:rPr lang="en-US" dirty="0" smtClean="0">
                <a:cs typeface="Arial"/>
              </a:rPr>
              <a:t>A ↓ in plasma T3 after fasting with ↑ in hepatic type III </a:t>
            </a:r>
            <a:r>
              <a:rPr lang="en-US" dirty="0" err="1" smtClean="0">
                <a:cs typeface="Arial"/>
              </a:rPr>
              <a:t>deiodinase</a:t>
            </a:r>
            <a:r>
              <a:rPr lang="en-US" dirty="0" smtClean="0">
                <a:cs typeface="Arial"/>
              </a:rPr>
              <a:t> activity observed </a:t>
            </a:r>
            <a:r>
              <a:rPr lang="en-US" b="1" dirty="0" smtClean="0">
                <a:cs typeface="Arial"/>
              </a:rPr>
              <a:t>in chicken</a:t>
            </a:r>
            <a:r>
              <a:rPr lang="en-US" dirty="0" smtClean="0">
                <a:cs typeface="Arial"/>
              </a:rPr>
              <a:t>.</a:t>
            </a:r>
          </a:p>
          <a:p>
            <a:pPr marL="596646" indent="-514350" algn="l" rtl="0"/>
            <a:r>
              <a:rPr lang="en-US" dirty="0" smtClean="0">
                <a:cs typeface="Arial"/>
              </a:rPr>
              <a:t>Reduction in maximal binding capacity has been demonstrated to coincide with reduction in thyroid h receptors</a:t>
            </a:r>
          </a:p>
          <a:p>
            <a:pPr marL="596646" indent="-514350" algn="l" rtl="0"/>
            <a:r>
              <a:rPr lang="en-US" b="1" i="1" dirty="0" smtClean="0">
                <a:solidFill>
                  <a:schemeClr val="tx2"/>
                </a:solidFill>
                <a:cs typeface="Arial"/>
              </a:rPr>
              <a:t>Affinity of h at liver T3 receptors is not affected by starvation </a:t>
            </a:r>
            <a:endParaRPr lang="ar-IQ" b="1" i="1" dirty="0">
              <a:solidFill>
                <a:schemeClr val="tx2"/>
              </a:solidFill>
            </a:endParaRPr>
          </a:p>
        </p:txBody>
      </p:sp>
      <p:sp>
        <p:nvSpPr>
          <p:cNvPr id="4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Response to alteration in the external environmental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378</TotalTime>
  <Words>1247</Words>
  <Application>Microsoft Office PowerPoint</Application>
  <PresentationFormat>عرض على الشاشة (3:4)‏</PresentationFormat>
  <Paragraphs>130</Paragraphs>
  <Slides>21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انقلاب</vt:lpstr>
      <vt:lpstr>Thyroid gland </vt:lpstr>
      <vt:lpstr>Response to alteration in the external environmental</vt:lpstr>
      <vt:lpstr>Response to alteration in the external environmental</vt:lpstr>
      <vt:lpstr>Response to alteration in the external environmental</vt:lpstr>
      <vt:lpstr>Response to alteration in the external environmental</vt:lpstr>
      <vt:lpstr>Response to alteration in the external environmental</vt:lpstr>
      <vt:lpstr>Response to alteration in the external environmental</vt:lpstr>
      <vt:lpstr>Response to alteration in the external environmental</vt:lpstr>
      <vt:lpstr>Response to alteration in the external environmental</vt:lpstr>
      <vt:lpstr>Response to alteration in the external environmental</vt:lpstr>
      <vt:lpstr>Response to alteration in the external environmental</vt:lpstr>
      <vt:lpstr>Response to alteration in the external environmental</vt:lpstr>
      <vt:lpstr>Response to alteration in the external environmental // minerals</vt:lpstr>
      <vt:lpstr>Response to alteration in the external environmental // minerals</vt:lpstr>
      <vt:lpstr>Response to alteration in the external environmental // minerals</vt:lpstr>
      <vt:lpstr>Response to alteration in the external environmental // minerals</vt:lpstr>
      <vt:lpstr>Response to alteration in the external environmental // minerals</vt:lpstr>
      <vt:lpstr>Response to alteration in the external environmental // minerals</vt:lpstr>
      <vt:lpstr>Response to alteration in the external environmental</vt:lpstr>
      <vt:lpstr>Response to alteration in the external environmental</vt:lpstr>
      <vt:lpstr>الشريحة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Thyroid gland </dc:title>
  <dc:creator>LENOVO</dc:creator>
  <cp:lastModifiedBy>Dr.asraa</cp:lastModifiedBy>
  <cp:revision>49</cp:revision>
  <dcterms:created xsi:type="dcterms:W3CDTF">2019-04-10T19:59:59Z</dcterms:created>
  <dcterms:modified xsi:type="dcterms:W3CDTF">2019-04-14T10:39:42Z</dcterms:modified>
</cp:coreProperties>
</file>